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72" r:id="rId3"/>
    <p:sldId id="276" r:id="rId4"/>
    <p:sldId id="279" r:id="rId5"/>
    <p:sldId id="278" r:id="rId6"/>
    <p:sldId id="261" r:id="rId7"/>
    <p:sldId id="277" r:id="rId8"/>
    <p:sldId id="263" r:id="rId9"/>
    <p:sldId id="280" r:id="rId10"/>
    <p:sldId id="273" r:id="rId11"/>
    <p:sldId id="264" r:id="rId12"/>
    <p:sldId id="266" r:id="rId13"/>
    <p:sldId id="267" r:id="rId14"/>
    <p:sldId id="265" r:id="rId15"/>
    <p:sldId id="281" r:id="rId16"/>
    <p:sldId id="282" r:id="rId17"/>
    <p:sldId id="283" r:id="rId18"/>
    <p:sldId id="284" r:id="rId19"/>
    <p:sldId id="285" r:id="rId20"/>
    <p:sldId id="286" r:id="rId21"/>
    <p:sldId id="289" r:id="rId22"/>
    <p:sldId id="287" r:id="rId23"/>
    <p:sldId id="288" r:id="rId24"/>
    <p:sldId id="27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33" autoAdjust="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4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5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0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3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1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4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6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972823-9D88-40A2-B222-824918D3A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7" b="9784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CBCB58-40B9-42BF-B6FC-2FBAF8D25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ko-KR" altLang="en-US" sz="5400" dirty="0">
                <a:solidFill>
                  <a:schemeClr val="tx1"/>
                </a:solidFill>
              </a:rPr>
              <a:t>수학적 알고리즘</a:t>
            </a:r>
            <a:br>
              <a:rPr lang="en-US" altLang="ko-KR" sz="5400" dirty="0">
                <a:solidFill>
                  <a:schemeClr val="tx1"/>
                </a:solidFill>
              </a:rPr>
            </a:br>
            <a:r>
              <a:rPr lang="en-US" altLang="ko-KR" sz="3100" dirty="0">
                <a:solidFill>
                  <a:schemeClr val="tx1"/>
                </a:solidFill>
              </a:rPr>
              <a:t>1</a:t>
            </a:r>
            <a:r>
              <a:rPr lang="ko-KR" altLang="en-US" sz="3100" dirty="0">
                <a:solidFill>
                  <a:schemeClr val="tx1"/>
                </a:solidFill>
              </a:rPr>
              <a:t>조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DA4DF-F610-411A-961A-2712B524A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/>
              <a:t>201611108 </a:t>
            </a:r>
            <a:r>
              <a:rPr lang="ko-KR" altLang="en-US" dirty="0"/>
              <a:t>김동현 </a:t>
            </a:r>
            <a:r>
              <a:rPr lang="en-US" altLang="ko-KR" dirty="0"/>
              <a:t>		201711117 </a:t>
            </a:r>
            <a:r>
              <a:rPr lang="ko-KR" altLang="en-US" dirty="0"/>
              <a:t>김태환</a:t>
            </a:r>
            <a:endParaRPr lang="en-US" altLang="ko-KR" dirty="0"/>
          </a:p>
          <a:p>
            <a:r>
              <a:rPr lang="en-US" altLang="ko-KR" dirty="0"/>
              <a:t>201511118 </a:t>
            </a:r>
            <a:r>
              <a:rPr lang="ko-KR" altLang="en-US" dirty="0"/>
              <a:t>민성훈 </a:t>
            </a:r>
            <a:r>
              <a:rPr lang="en-US" altLang="ko-KR" dirty="0"/>
              <a:t>		201511152 </a:t>
            </a:r>
            <a:r>
              <a:rPr lang="ko-KR" altLang="en-US" dirty="0"/>
              <a:t>허정훈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066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Ⅱ. </a:t>
            </a:r>
            <a:r>
              <a:rPr lang="ko-KR" altLang="en-US" dirty="0"/>
              <a:t>정수론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9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소수 </a:t>
            </a:r>
            <a:r>
              <a:rPr lang="ko-KR" altLang="en-US" dirty="0" err="1"/>
              <a:t>판별법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◇ 임의의 자연수 </a:t>
                </a:r>
                <a:r>
                  <a:rPr lang="en-US" altLang="ko-KR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n</a:t>
                </a:r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에 대하여 소수인지 합성수인지를 판별하는 방법이다</a:t>
                </a:r>
                <a:r>
                  <a:rPr lang="en-US" altLang="ko-KR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  <a:p>
                <a:endPara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◇ 단점 </a:t>
                </a:r>
                <a:r>
                  <a:rPr lang="en-US" altLang="ko-KR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: n</a:t>
                </a:r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이 매우 큰 수인 경우 소수를 판별하는데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오랜</a:t>
                </a:r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ko-KR" altLang="en-US" sz="2000" dirty="0">
                    <a:solidFill>
                      <a:srgbClr val="FF0000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시간</a:t>
                </a:r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이 소요된다</a:t>
                </a:r>
                <a:r>
                  <a:rPr lang="en-US" altLang="ko-KR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  <a:p>
                <a:endPara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r>
                  <a:rPr lang="ko-KR" altLang="en-US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◇따라서 아래의 소수 성질을 이용하여 시간을 절반으로 단축 가능하다</a:t>
                </a:r>
                <a:r>
                  <a:rPr lang="en-US" altLang="ko-KR" sz="20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1. 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소수는 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과 자기 자신만을 약수로 가지므로 짝수인 소수는 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가 유일하다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.</a:t>
                </a:r>
              </a:p>
              <a:p>
                <a:pPr lvl="1"/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2. 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임의의 자연수 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n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이 자기 자신이 아닌 다른 자연수를 약수로 갖는다면 </a:t>
                </a:r>
                <a:endParaRPr lang="en-US" altLang="ko-KR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marL="201168" lvl="1" indent="0">
                  <a:buNone/>
                </a:pP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     구간 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[1,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𝑛</m:t>
                        </m:r>
                      </m:e>
                    </m:rad>
                    <m:r>
                      <a:rPr lang="en-US" altLang="ko-KR" b="0" i="0" smtClean="0">
                        <a:latin typeface="Cambria Math" panose="02040503050406030204" pitchFamily="18" charset="0"/>
                        <a:ea typeface="08서울남산체 B" panose="02020603020101020101" pitchFamily="18" charset="-127"/>
                      </a:rPr>
                      <m:t> </m:t>
                    </m:r>
                  </m:oMath>
                </a14:m>
                <a:r>
                  <a:rPr lang="en-US" altLang="ko-KR" dirty="0"/>
                  <a:t>]</a:t>
                </a:r>
                <a:r>
                  <a:rPr lang="ko-KR" altLang="en-US" dirty="0"/>
                  <a:t>에서 약수를 가진다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43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에라토스테네스의</a:t>
            </a:r>
            <a:r>
              <a:rPr lang="ko-KR" altLang="en-US" dirty="0"/>
              <a:t> 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고대 그리스의 수학자 </a:t>
            </a:r>
            <a:r>
              <a:rPr lang="ko-KR" altLang="en-US" sz="2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에라토스테네스가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고안한 것으로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ko-KR" altLang="en-US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마치 체로 걸러내 듯 자연수에서 소수만 걸러내는 방법이다</a:t>
            </a:r>
            <a:r>
              <a:rPr lang="en-US" altLang="ko-KR" sz="2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 소수가 아닌 수를 지워서 소수만 남기는 방법</a:t>
            </a:r>
            <a:endParaRPr lang="en-US" altLang="ko-KR" sz="2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◇예를 들어 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1~50</a:t>
            </a:r>
            <a:r>
              <a:rPr lang="ko-KR" altLang="en-US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까지의 소수를 찾는다 하자</a:t>
            </a:r>
            <a:r>
              <a:rPr lang="en-US" altLang="ko-KR" sz="22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일단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부터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50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까지 숫자를 쭉 쓴다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일단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지운다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.(1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은 소수도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합성수도 아니며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기초수라고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해서 별도로 분류한다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.)</a:t>
            </a:r>
          </a:p>
          <a:p>
            <a:pPr lvl="1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제외한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배수를 지운다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4. 3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제외한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배수를 지운다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5. 4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배수를 지울 필요 없다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배수에서 이미 </a:t>
            </a:r>
            <a:r>
              <a:rPr lang="ko-KR" altLang="en-US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지워짐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 </a:t>
            </a:r>
          </a:p>
          <a:p>
            <a:pPr marL="201168" lvl="1" indent="0">
              <a:buNone/>
            </a:pP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</a:t>
            </a:r>
            <a:r>
              <a:rPr lang="en-US" altLang="ko-KR" sz="4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2, 3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다음으로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남아있는 가장 작은 수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즉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배수를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제외하고 지운다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lvl="1"/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6. 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이와 같은 방식으로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배수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3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배수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· · · n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배수를 지우다 보면 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50</a:t>
            </a:r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미만의 소수만 남는다</a:t>
            </a:r>
            <a:r>
              <a:rPr lang="en-US" altLang="ko-KR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8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오일러의</a:t>
            </a:r>
            <a:r>
              <a:rPr lang="ko-KR" altLang="en-US" dirty="0"/>
              <a:t> 정리</a:t>
            </a:r>
            <a:r>
              <a:rPr lang="en-US" altLang="ko-KR" dirty="0"/>
              <a:t>/</a:t>
            </a:r>
            <a:r>
              <a:rPr lang="ko-KR" altLang="en-US" dirty="0" err="1"/>
              <a:t>페르마의</a:t>
            </a:r>
            <a:r>
              <a:rPr lang="ko-KR" altLang="en-US" dirty="0"/>
              <a:t> </a:t>
            </a:r>
            <a:r>
              <a:rPr lang="ko-KR" altLang="en-US" dirty="0" err="1"/>
              <a:t>소정리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◇ </a:t>
                </a:r>
                <a:r>
                  <a:rPr lang="ko-KR" altLang="en-US" sz="2400" dirty="0" err="1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오일러의</a:t>
                </a:r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정리</a:t>
                </a:r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(Euler’s theorem)</a:t>
                </a:r>
              </a:p>
              <a:p>
                <a:pPr algn="ctr"/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(a, m) = 1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이면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𝑎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)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08서울남산체 B" panose="02020603020101020101" pitchFamily="18" charset="-127"/>
                      </a:rPr>
                      <m:t>≡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1 (mod m) 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◇ </a:t>
                </a:r>
                <a:r>
                  <a:rPr lang="ko-KR" altLang="en-US" sz="2400" dirty="0" err="1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페르마</a:t>
                </a:r>
                <a:r>
                  <a:rPr lang="ko-KR" altLang="en-US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ko-KR" altLang="en-US" sz="2400" dirty="0" err="1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소정리</a:t>
                </a:r>
                <a:r>
                  <a:rPr lang="en-US" altLang="ko-KR" sz="24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(Fermat’s little theorem)</a:t>
                </a:r>
              </a:p>
              <a:p>
                <a:pPr algn="ctr"/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P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가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 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소수이고 </a:t>
                </a:r>
                <a:r>
                  <a:rPr lang="en-US" altLang="ko-KR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(a, p) =1 </a:t>
                </a:r>
                <a:r>
                  <a:rPr lang="ko-KR" altLang="en-US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이면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08서울남산체 B" panose="02020603020101020101" pitchFamily="18" charset="-127"/>
                          </a:rPr>
                          <m:t>−1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08서울남산체 B" panose="02020603020101020101" pitchFamily="18" charset="-127"/>
                      </a:rPr>
                      <m:t>≡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1 (mod p) 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8" t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48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중국인의 나머지 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 은 </a:t>
                </a:r>
                <a:r>
                  <a:rPr lang="ko-KR" altLang="en-US" dirty="0" err="1"/>
                  <a:t>서로소이고</a:t>
                </a:r>
                <a:r>
                  <a:rPr lang="en-US" altLang="ko-KR" dirty="0"/>
                  <a:t>, 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···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라 하자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그리고 각 </a:t>
                </a:r>
                <a:r>
                  <a:rPr lang="en-US" altLang="ko-KR" dirty="0"/>
                  <a:t>j= 1, 2, ···, n </a:t>
                </a:r>
                <a:r>
                  <a:rPr lang="ko-KR" altLang="en-US" dirty="0"/>
                  <a:t>에 대하여 </a:t>
                </a:r>
                <a:r>
                  <a:rPr lang="ko-KR" altLang="en-US" dirty="0" err="1"/>
                  <a:t>합동식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라고 하자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이로 인해 연립 </a:t>
                </a:r>
                <a:r>
                  <a:rPr lang="ko-KR" altLang="en-US" dirty="0" err="1"/>
                  <a:t>합동식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≡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≡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 dirty="0"/>
                              <m:t>···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≡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/>
                  <a:t>  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일반해는</a:t>
                </a:r>
                <a:r>
                  <a:rPr lang="ko-KR" altLang="en-US" dirty="0"/>
                  <a:t> 다음과 같다</a:t>
                </a:r>
                <a:r>
                  <a:rPr lang="en-US" altLang="ko-KR" dirty="0"/>
                  <a:t>.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···</m:t>
                    </m:r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5" t="-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0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404EF4E-3F5A-49B2-9F75-2184E42B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779929"/>
            <a:ext cx="9448800" cy="44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Ⅲ. </a:t>
            </a:r>
            <a:r>
              <a:rPr lang="ko-KR" altLang="en-US" dirty="0"/>
              <a:t>코딩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16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6BF9-CFE0-493C-9CE7-31B20955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rsa.m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B60EC4-8071-4D65-BAC2-0B8EC4374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97" y="640081"/>
            <a:ext cx="6585220" cy="50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7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6BF9-CFE0-493C-9CE7-31B20955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Solve1.m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95BCB61-4F06-46F0-88F7-17E49466D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2085391"/>
            <a:ext cx="6912217" cy="2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6BF9-CFE0-493C-9CE7-31B20955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Solve2.m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8F20F-BC9F-428C-AC09-50FFDFFB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801996"/>
            <a:ext cx="6912217" cy="27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Ⅰ. RSA </a:t>
            </a:r>
            <a:r>
              <a:rPr lang="ko-KR" altLang="en-US" dirty="0"/>
              <a:t>암호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303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6BF9-CFE0-493C-9CE7-31B20955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Inverse.m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7260FC6-9BE2-4491-BB3F-C85231484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292221"/>
            <a:ext cx="6912217" cy="37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73734-CEEF-4206-9F53-E3E298A1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확장된 유클리드 </a:t>
            </a:r>
            <a:r>
              <a:rPr lang="ko-KR" altLang="en-US" dirty="0" err="1"/>
              <a:t>호제법</a:t>
            </a:r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C105F9D-8CC0-43FE-9206-9A0E3DF15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562646808">
            <a:extLst>
              <a:ext uri="{FF2B5EF4-FFF2-40B4-BE49-F238E27FC236}">
                <a16:creationId xmlns:a16="http://schemas.microsoft.com/office/drawing/2014/main" id="{05A64F21-3603-417A-BAE2-209A237D1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841" y="2378644"/>
            <a:ext cx="7830643" cy="321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12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E14C1-660E-4972-82C5-14E394B6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 적용 영상</a:t>
            </a:r>
          </a:p>
        </p:txBody>
      </p:sp>
      <p:pic>
        <p:nvPicPr>
          <p:cNvPr id="7" name="매트랩" descr="스크린샷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B6817F00-3046-430E-8E6A-50CA69921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1740" y="356857"/>
            <a:ext cx="7320683" cy="41178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8D2D0D-1507-428C-928B-34E99F2DFB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2" t="73470" r="50000" b="5376"/>
          <a:stretch/>
        </p:blipFill>
        <p:spPr>
          <a:xfrm>
            <a:off x="-965" y="5112015"/>
            <a:ext cx="2436622" cy="126361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31CB56-9BD9-4CF7-BBB6-4CBC6486D3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19" t="73606" r="50000" b="5240"/>
          <a:stretch/>
        </p:blipFill>
        <p:spPr>
          <a:xfrm>
            <a:off x="-966" y="3848399"/>
            <a:ext cx="2429627" cy="12636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C5D2E3-0D43-45D9-8F38-4DC8A45427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19" t="73606" r="50000" b="5240"/>
          <a:stretch/>
        </p:blipFill>
        <p:spPr>
          <a:xfrm>
            <a:off x="-966" y="2595605"/>
            <a:ext cx="2429627" cy="126361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A4895A-A80B-4BC6-BB2E-4F336BD319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495" t="73606" r="50000" b="5240"/>
          <a:stretch/>
        </p:blipFill>
        <p:spPr>
          <a:xfrm>
            <a:off x="-966" y="1331989"/>
            <a:ext cx="2422631" cy="12636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F52B29-970C-4E3C-A6AD-E01BE63F16A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63" t="73761" r="50000" b="5084"/>
          <a:stretch/>
        </p:blipFill>
        <p:spPr>
          <a:xfrm>
            <a:off x="-3854" y="51266"/>
            <a:ext cx="2425519" cy="12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8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F2837-E2D8-49CB-888A-2D668988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매트랩">
            <a:hlinkClick r:id="" action="ppaction://media"/>
            <a:extLst>
              <a:ext uri="{FF2B5EF4-FFF2-40B4-BE49-F238E27FC236}">
                <a16:creationId xmlns:a16="http://schemas.microsoft.com/office/drawing/2014/main" id="{2848C7DD-8B46-4FA7-97A9-981FC76BDB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06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:D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63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52A64-E456-40EA-9221-254076841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19078"/>
            <a:ext cx="10905066" cy="26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5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02BBA28-281C-499B-B349-5EC22D224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1" y="643467"/>
            <a:ext cx="8521700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1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5EDEB5-8CE8-4790-A2DC-4E1A932C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147762"/>
            <a:ext cx="9715499" cy="52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8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RSA</a:t>
            </a:r>
            <a:r>
              <a:rPr lang="ko-KR" altLang="en-US" dirty="0"/>
              <a:t>의 암호화와 복호화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06" y="2539842"/>
            <a:ext cx="2867025" cy="27146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092" y="2520792"/>
            <a:ext cx="28765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29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1282A4B-8EB4-4198-A520-CBC1B139C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643467"/>
            <a:ext cx="9575800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을 소인수분해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N=p x q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라는 관계식이 있고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N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은 공개되어 있다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(p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소수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 이때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p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암호해독자가 알게 해서는 안된다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으로부터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q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구하는 것은 자연수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소인수분해하는 것과 같다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◇ 상당히 큰 수의 소인수분해를 고속으로 할 수 있는 방법이 발견되면 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RSA</a:t>
            </a:r>
            <a:r>
              <a: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해독할 수 있다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5027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143B8D0-C124-4E6F-A685-38436E7A9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671"/>
          <a:stretch/>
        </p:blipFill>
        <p:spPr>
          <a:xfrm>
            <a:off x="643467" y="643467"/>
            <a:ext cx="10905066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16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3641"/>
      </a:dk2>
      <a:lt2>
        <a:srgbClr val="E2E8E7"/>
      </a:lt2>
      <a:accent1>
        <a:srgbClr val="D68698"/>
      </a:accent1>
      <a:accent2>
        <a:srgbClr val="CD7E6B"/>
      </a:accent2>
      <a:accent3>
        <a:srgbClr val="C59C5E"/>
      </a:accent3>
      <a:accent4>
        <a:srgbClr val="A4A657"/>
      </a:accent4>
      <a:accent5>
        <a:srgbClr val="91AD6D"/>
      </a:accent5>
      <a:accent6>
        <a:srgbClr val="6AB35E"/>
      </a:accent6>
      <a:hlink>
        <a:srgbClr val="568E82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473</Words>
  <Application>Microsoft Office PowerPoint</Application>
  <PresentationFormat>와이드스크린</PresentationFormat>
  <Paragraphs>55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08서울남산체 B</vt:lpstr>
      <vt:lpstr>Arial Nova Light</vt:lpstr>
      <vt:lpstr>Bembo</vt:lpstr>
      <vt:lpstr>Calibri</vt:lpstr>
      <vt:lpstr>Cambria Math</vt:lpstr>
      <vt:lpstr>RetrospectVTI</vt:lpstr>
      <vt:lpstr>수학적 알고리즘 1조</vt:lpstr>
      <vt:lpstr>Ⅰ. RSA 암호</vt:lpstr>
      <vt:lpstr>PowerPoint 프레젠테이션</vt:lpstr>
      <vt:lpstr>PowerPoint 프레젠테이션</vt:lpstr>
      <vt:lpstr>PowerPoint 프레젠테이션</vt:lpstr>
      <vt:lpstr>RSA의 암호화와 복호화</vt:lpstr>
      <vt:lpstr>PowerPoint 프레젠테이션</vt:lpstr>
      <vt:lpstr>N을 소인수분해</vt:lpstr>
      <vt:lpstr>PowerPoint 프레젠테이션</vt:lpstr>
      <vt:lpstr>Ⅱ. 정수론</vt:lpstr>
      <vt:lpstr>소수 판별법</vt:lpstr>
      <vt:lpstr>에라토스테네스의 체</vt:lpstr>
      <vt:lpstr>오일러의 정리/페르마의 소정리</vt:lpstr>
      <vt:lpstr>중국인의 나머지 정리</vt:lpstr>
      <vt:lpstr>PowerPoint 프레젠테이션</vt:lpstr>
      <vt:lpstr>Ⅲ. 코딩</vt:lpstr>
      <vt:lpstr>rsa.m</vt:lpstr>
      <vt:lpstr>Solve1.m</vt:lpstr>
      <vt:lpstr>Solve2.m</vt:lpstr>
      <vt:lpstr>Inverse.m</vt:lpstr>
      <vt:lpstr>확장된 유클리드 호제법</vt:lpstr>
      <vt:lpstr>시간 적용 영상</vt:lpstr>
      <vt:lpstr>PowerPoint 프레젠테이션</vt:lpstr>
      <vt:lpstr>감사합니다:D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수학적 알고리즘 1조</dc:title>
  <dc:creator>herjh0405@naver.com</dc:creator>
  <cp:lastModifiedBy>성훈 민</cp:lastModifiedBy>
  <cp:revision>8</cp:revision>
  <dcterms:created xsi:type="dcterms:W3CDTF">2020-06-21T15:07:12Z</dcterms:created>
  <dcterms:modified xsi:type="dcterms:W3CDTF">2020-06-21T16:41:11Z</dcterms:modified>
</cp:coreProperties>
</file>